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70" d="100"/>
          <a:sy n="70" d="100"/>
        </p:scale>
        <p:origin x="738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3/24/2022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3/24/2022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3/24/2022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3/24/2022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3/24/2022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6831" y="-406586"/>
            <a:ext cx="7766936" cy="1646302"/>
          </a:xfrm>
        </p:spPr>
        <p:txBody>
          <a:bodyPr/>
          <a:lstStyle/>
          <a:p>
            <a:r>
              <a:rPr lang="en-GB" b="1" u="sng" dirty="0" smtClean="0"/>
              <a:t>What is </a:t>
            </a:r>
            <a:r>
              <a:rPr lang="en-GB" b="1" u="sng" dirty="0" smtClean="0"/>
              <a:t>‘Fluency’?</a:t>
            </a:r>
            <a:endParaRPr lang="en-GB" b="1" u="sn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6937" y="1514651"/>
            <a:ext cx="7766936" cy="1096899"/>
          </a:xfrm>
        </p:spPr>
        <p:txBody>
          <a:bodyPr>
            <a:noAutofit/>
          </a:bodyPr>
          <a:lstStyle/>
          <a:p>
            <a:r>
              <a:rPr lang="en-GB" sz="2000" i="1" dirty="0"/>
              <a:t>Fluency is the ability to read a text accurately, quickly and with expression. Reading fluency is important because it provides a bridge between word recognition and comprehension.</a:t>
            </a:r>
            <a:endParaRPr lang="en-GB" sz="2000" dirty="0"/>
          </a:p>
          <a:p>
            <a:r>
              <a:rPr lang="en-GB" sz="2000" b="1" u="sng" dirty="0"/>
              <a:t>Reading Rockets</a:t>
            </a:r>
            <a:endParaRPr lang="en-GB" sz="2000" dirty="0"/>
          </a:p>
          <a:p>
            <a:endParaRPr lang="en-GB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851" y="2243721"/>
            <a:ext cx="5038790" cy="3842813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282038" y="3238045"/>
            <a:ext cx="6781729" cy="1776546"/>
            <a:chOff x="300446" y="3853543"/>
            <a:chExt cx="6781729" cy="1776546"/>
          </a:xfrm>
        </p:grpSpPr>
        <p:grpSp>
          <p:nvGrpSpPr>
            <p:cNvPr id="10" name="Group 9"/>
            <p:cNvGrpSpPr/>
            <p:nvPr/>
          </p:nvGrpSpPr>
          <p:grpSpPr>
            <a:xfrm>
              <a:off x="447595" y="3955285"/>
              <a:ext cx="6634580" cy="1674804"/>
              <a:chOff x="447595" y="4499976"/>
              <a:chExt cx="6634580" cy="1130114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4743923" y="5260758"/>
                <a:ext cx="23382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/>
                  <a:t>Comprehension</a:t>
                </a:r>
                <a:endParaRPr lang="en-GB" dirty="0"/>
              </a:p>
            </p:txBody>
          </p:sp>
          <p:grpSp>
            <p:nvGrpSpPr>
              <p:cNvPr id="9" name="Group 8"/>
              <p:cNvGrpSpPr/>
              <p:nvPr/>
            </p:nvGrpSpPr>
            <p:grpSpPr>
              <a:xfrm>
                <a:off x="447595" y="4499976"/>
                <a:ext cx="4699171" cy="1130114"/>
                <a:chOff x="447595" y="4499976"/>
                <a:chExt cx="4699171" cy="1130114"/>
              </a:xfrm>
            </p:grpSpPr>
            <p:sp>
              <p:nvSpPr>
                <p:cNvPr id="5" name="TextBox 4"/>
                <p:cNvSpPr txBox="1"/>
                <p:nvPr/>
              </p:nvSpPr>
              <p:spPr>
                <a:xfrm>
                  <a:off x="1724297" y="4781006"/>
                  <a:ext cx="1123406" cy="7445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GB" dirty="0"/>
                </a:p>
              </p:txBody>
            </p:sp>
            <p:sp>
              <p:nvSpPr>
                <p:cNvPr id="6" name="TextBox 5"/>
                <p:cNvSpPr txBox="1"/>
                <p:nvPr/>
              </p:nvSpPr>
              <p:spPr>
                <a:xfrm>
                  <a:off x="447595" y="5260758"/>
                  <a:ext cx="213747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dirty="0" smtClean="0"/>
                    <a:t>Word Recognition</a:t>
                  </a:r>
                  <a:endParaRPr lang="en-GB" dirty="0"/>
                </a:p>
              </p:txBody>
            </p:sp>
            <p:sp>
              <p:nvSpPr>
                <p:cNvPr id="8" name="TextBox 7"/>
                <p:cNvSpPr txBox="1"/>
                <p:nvPr/>
              </p:nvSpPr>
              <p:spPr>
                <a:xfrm>
                  <a:off x="2847703" y="4499976"/>
                  <a:ext cx="2299063" cy="3530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2800" dirty="0" smtClean="0"/>
                    <a:t>Fluency</a:t>
                  </a:r>
                  <a:endParaRPr lang="en-GB" sz="2800" dirty="0"/>
                </a:p>
              </p:txBody>
            </p:sp>
          </p:grpSp>
        </p:grpSp>
        <p:sp>
          <p:nvSpPr>
            <p:cNvPr id="11" name="Rectangle 10"/>
            <p:cNvSpPr/>
            <p:nvPr/>
          </p:nvSpPr>
          <p:spPr>
            <a:xfrm>
              <a:off x="300446" y="3853543"/>
              <a:ext cx="6609805" cy="1776546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2429187" y="5398364"/>
            <a:ext cx="5483910" cy="134122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i="1" dirty="0" smtClean="0"/>
              <a:t>Fluent reading supports comprehension because pupils' cognitive resources are freed from focusing on word recognition and can be redirected to comprehending a text.</a:t>
            </a:r>
            <a:endParaRPr lang="en-GB" dirty="0" smtClean="0"/>
          </a:p>
          <a:p>
            <a:r>
              <a:rPr lang="en-GB" b="1" u="sng" dirty="0" smtClean="0"/>
              <a:t>EEF Literacy</a:t>
            </a:r>
            <a:endParaRPr lang="en-GB" dirty="0" smtClean="0"/>
          </a:p>
          <a:p>
            <a:endParaRPr lang="en-GB" dirty="0"/>
          </a:p>
        </p:txBody>
      </p:sp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499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425"/>
    </mc:Choice>
    <mc:Fallback>
      <p:transition spd="slow" advTm="314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u="sng" dirty="0" smtClean="0"/>
              <a:t>Why is it important?</a:t>
            </a:r>
            <a:endParaRPr lang="en-GB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703389"/>
            <a:ext cx="8596668" cy="3880773"/>
          </a:xfrm>
        </p:spPr>
        <p:txBody>
          <a:bodyPr/>
          <a:lstStyle/>
          <a:p>
            <a:r>
              <a:rPr lang="en-GB" i="1" dirty="0"/>
              <a:t>Fluency is important because it is the bridge between sounding out individual words and truly understanding them. It’s the gateway to comprehension, or </a:t>
            </a:r>
            <a:r>
              <a:rPr lang="en-GB" i="1" dirty="0" smtClean="0"/>
              <a:t>understanding. </a:t>
            </a:r>
          </a:p>
          <a:p>
            <a:pPr marL="0" indent="0">
              <a:buNone/>
            </a:pPr>
            <a:r>
              <a:rPr lang="en-GB" b="1" i="1" dirty="0"/>
              <a:t> </a:t>
            </a:r>
            <a:r>
              <a:rPr lang="en-GB" b="1" i="1" dirty="0" smtClean="0"/>
              <a:t>    </a:t>
            </a:r>
            <a:r>
              <a:rPr lang="en-GB" b="1" u="sng" dirty="0" smtClean="0"/>
              <a:t>Reading Rockets</a:t>
            </a:r>
          </a:p>
          <a:p>
            <a:endParaRPr lang="en-GB" b="1" u="sng" dirty="0"/>
          </a:p>
          <a:p>
            <a:endParaRPr lang="en-GB" b="1" u="sng" dirty="0" smtClean="0"/>
          </a:p>
          <a:p>
            <a:pPr marL="0" indent="0">
              <a:buNone/>
            </a:pPr>
            <a:endParaRPr lang="en-GB" dirty="0"/>
          </a:p>
          <a:p>
            <a:r>
              <a:rPr lang="en-GB" i="1" dirty="0"/>
              <a:t>Fluent readers “can read quickly, accurately, and with appropriate stress and </a:t>
            </a:r>
            <a:r>
              <a:rPr lang="en-GB" i="1" dirty="0" smtClean="0"/>
              <a:t>intonation”. </a:t>
            </a:r>
          </a:p>
          <a:p>
            <a:pPr marL="0" indent="0">
              <a:buNone/>
            </a:pPr>
            <a:r>
              <a:rPr lang="en-GB" b="1" i="1" dirty="0"/>
              <a:t> </a:t>
            </a:r>
            <a:r>
              <a:rPr lang="en-GB" b="1" i="1" dirty="0" smtClean="0"/>
              <a:t>    </a:t>
            </a:r>
            <a:r>
              <a:rPr lang="en-GB" b="1" u="sng" dirty="0" smtClean="0"/>
              <a:t>EEF </a:t>
            </a:r>
            <a:r>
              <a:rPr lang="en-GB" b="1" u="sng" dirty="0"/>
              <a:t>Literacy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065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663"/>
    </mc:Choice>
    <mc:Fallback>
      <p:transition spd="slow" advTm="87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35874"/>
          </a:xfrm>
        </p:spPr>
        <p:txBody>
          <a:bodyPr/>
          <a:lstStyle/>
          <a:p>
            <a:pPr algn="ctr"/>
            <a:r>
              <a:rPr lang="en-GB" b="1" u="sng" dirty="0" smtClean="0"/>
              <a:t>What </a:t>
            </a:r>
            <a:r>
              <a:rPr lang="en-GB" b="1" u="sng" dirty="0"/>
              <a:t>D</a:t>
            </a:r>
            <a:r>
              <a:rPr lang="en-GB" b="1" u="sng" dirty="0" smtClean="0"/>
              <a:t>oes it Look </a:t>
            </a:r>
            <a:r>
              <a:rPr lang="en-GB" b="1" u="sng" dirty="0"/>
              <a:t>L</a:t>
            </a:r>
            <a:r>
              <a:rPr lang="en-GB" b="1" u="sng" dirty="0" smtClean="0"/>
              <a:t>ike? 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638074"/>
            <a:ext cx="8596668" cy="388077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GB" sz="2000" dirty="0" smtClean="0"/>
              <a:t>They read </a:t>
            </a:r>
            <a:r>
              <a:rPr lang="en-GB" sz="2000" dirty="0"/>
              <a:t>aloud effortlessly and with </a:t>
            </a:r>
            <a:r>
              <a:rPr lang="en-GB" sz="2000" dirty="0" smtClean="0"/>
              <a:t>expression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2000" dirty="0" smtClean="0"/>
              <a:t>Their </a:t>
            </a:r>
            <a:r>
              <a:rPr lang="en-GB" sz="2000" dirty="0"/>
              <a:t>reading sounds natural, as if they are speaking. </a:t>
            </a:r>
            <a:endParaRPr lang="en-GB" sz="200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en-GB" sz="2000" dirty="0" smtClean="0"/>
              <a:t>When they read </a:t>
            </a:r>
            <a:r>
              <a:rPr lang="en-GB" sz="2000" dirty="0"/>
              <a:t>silently, they recognise words automatically. </a:t>
            </a:r>
            <a:endParaRPr lang="en-GB" sz="200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en-GB" sz="2000" dirty="0" smtClean="0"/>
              <a:t>They </a:t>
            </a:r>
            <a:r>
              <a:rPr lang="en-GB" sz="2000" dirty="0"/>
              <a:t>group words quickly to help them gain meaning from what they read</a:t>
            </a:r>
            <a:r>
              <a:rPr lang="en-GB" sz="2000" dirty="0" smtClean="0"/>
              <a:t>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2000" dirty="0"/>
              <a:t>They can make connections among the ideas in the text and their background knowledge</a:t>
            </a:r>
            <a:r>
              <a:rPr lang="en-GB" sz="2000" dirty="0" smtClean="0"/>
              <a:t>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2000" dirty="0" smtClean="0"/>
              <a:t>They recognise </a:t>
            </a:r>
            <a:r>
              <a:rPr lang="en-GB" sz="2000" dirty="0"/>
              <a:t>words and comprehend at the same time.</a:t>
            </a:r>
          </a:p>
        </p:txBody>
      </p:sp>
      <p:pic>
        <p:nvPicPr>
          <p:cNvPr id="1028" name="Picture 4" descr="https://www.masefield.bolton.sch.uk/assets/Fluency/Reading-Fluency-Checkil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226" y="4300667"/>
            <a:ext cx="3979004" cy="226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186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959"/>
    </mc:Choice>
    <mc:Fallback>
      <p:transition spd="slow" advTm="229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819" y="387356"/>
            <a:ext cx="8596668" cy="2670718"/>
          </a:xfrm>
          <a:solidFill>
            <a:schemeClr val="accent1">
              <a:lumMod val="20000"/>
              <a:lumOff val="80000"/>
            </a:schemeClr>
          </a:solidFill>
          <a:ln w="57150"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800" dirty="0"/>
              <a:t>Reading fluency is important for learning in all subjects to understand information. Developing reading fluency enhances a pupil's ability to comprehend the written word, enabling them to use reading as a vehicle to learn.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25" y="3633865"/>
            <a:ext cx="3462352" cy="25967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046" y="3201071"/>
            <a:ext cx="3640183" cy="27301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063" y="350432"/>
            <a:ext cx="2886891" cy="27445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8" t="6095" r="16952"/>
          <a:stretch/>
        </p:blipFill>
        <p:spPr>
          <a:xfrm>
            <a:off x="9000308" y="3201071"/>
            <a:ext cx="3043646" cy="34574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38"/>
          <a:stretch/>
        </p:blipFill>
        <p:spPr>
          <a:xfrm>
            <a:off x="5717177" y="4150416"/>
            <a:ext cx="3001721" cy="2508069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020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411"/>
    </mc:Choice>
    <mc:Fallback>
      <p:transition spd="slow" advTm="22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108</TotalTime>
  <Words>232</Words>
  <Application>Microsoft Office PowerPoint</Application>
  <PresentationFormat>Widescreen</PresentationFormat>
  <Paragraphs>24</Paragraphs>
  <Slides>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Trebuchet MS</vt:lpstr>
      <vt:lpstr>Wingdings</vt:lpstr>
      <vt:lpstr>Wingdings 3</vt:lpstr>
      <vt:lpstr>Facet</vt:lpstr>
      <vt:lpstr>What is ‘Fluency’?</vt:lpstr>
      <vt:lpstr>Why is it important?</vt:lpstr>
      <vt:lpstr>What Does it Look Like? </vt:lpstr>
      <vt:lpstr>PowerPoint Presentation</vt:lpstr>
    </vt:vector>
  </TitlesOfParts>
  <Company>Bolton SICT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is ‘Fluency’?</dc:title>
  <dc:creator>Home</dc:creator>
  <cp:lastModifiedBy>Sophie Witherington</cp:lastModifiedBy>
  <cp:revision>12</cp:revision>
  <dcterms:created xsi:type="dcterms:W3CDTF">2022-01-16T20:28:41Z</dcterms:created>
  <dcterms:modified xsi:type="dcterms:W3CDTF">2022-03-24T15:31:15Z</dcterms:modified>
</cp:coreProperties>
</file>